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A8A9-A7FE-4FF9-836B-71FF5AD88F4E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B07A7-3246-448C-946A-B7A907E67F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A8A9-A7FE-4FF9-836B-71FF5AD88F4E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B07A7-3246-448C-946A-B7A907E67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A8A9-A7FE-4FF9-836B-71FF5AD88F4E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B07A7-3246-448C-946A-B7A907E67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A8A9-A7FE-4FF9-836B-71FF5AD88F4E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B07A7-3246-448C-946A-B7A907E67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A8A9-A7FE-4FF9-836B-71FF5AD88F4E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1DB07A7-3246-448C-946A-B7A907E67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A8A9-A7FE-4FF9-836B-71FF5AD88F4E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B07A7-3246-448C-946A-B7A907E67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A8A9-A7FE-4FF9-836B-71FF5AD88F4E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B07A7-3246-448C-946A-B7A907E67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A8A9-A7FE-4FF9-836B-71FF5AD88F4E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B07A7-3246-448C-946A-B7A907E67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A8A9-A7FE-4FF9-836B-71FF5AD88F4E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B07A7-3246-448C-946A-B7A907E67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A8A9-A7FE-4FF9-836B-71FF5AD88F4E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B07A7-3246-448C-946A-B7A907E67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A8A9-A7FE-4FF9-836B-71FF5AD88F4E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B07A7-3246-448C-946A-B7A907E67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AC7A8A9-A7FE-4FF9-836B-71FF5AD88F4E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1DB07A7-3246-448C-946A-B7A907E67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Law Is…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505200"/>
            <a:ext cx="2971800" cy="2503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 Few Good Man You Cant Handle the Truth [SaveYouTube.com]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" y="0"/>
            <a:ext cx="8523382" cy="5410200"/>
          </a:xfrm>
        </p:spPr>
      </p:pic>
      <p:sp>
        <p:nvSpPr>
          <p:cNvPr id="2" name="TextBox 1"/>
          <p:cNvSpPr txBox="1"/>
          <p:nvPr/>
        </p:nvSpPr>
        <p:spPr>
          <a:xfrm>
            <a:off x="1295400" y="6139142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Law is the Truth! – </a:t>
            </a:r>
            <a:r>
              <a:rPr lang="en-US" sz="2400" i="1" dirty="0" smtClean="0"/>
              <a:t>A Few Good Men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81690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Two-Part Definition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FF00"/>
                </a:solidFill>
              </a:rPr>
              <a:t>Rules</a:t>
            </a:r>
            <a:r>
              <a:rPr lang="en-US" dirty="0" smtClean="0"/>
              <a:t> and </a:t>
            </a:r>
            <a:r>
              <a:rPr lang="en-US" b="1" u="sng" dirty="0" smtClean="0">
                <a:solidFill>
                  <a:srgbClr val="FFFF00"/>
                </a:solidFill>
              </a:rPr>
              <a:t>regulations</a:t>
            </a:r>
            <a:r>
              <a:rPr lang="en-US" dirty="0" smtClean="0"/>
              <a:t> made and enforced by some kind of </a:t>
            </a:r>
            <a:r>
              <a:rPr lang="en-US" b="1" u="sng" dirty="0" smtClean="0">
                <a:solidFill>
                  <a:srgbClr val="FFFF00"/>
                </a:solidFill>
              </a:rPr>
              <a:t>government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Laws are provided to regulate society’s </a:t>
            </a:r>
            <a:r>
              <a:rPr lang="en-US" b="1" u="sng" dirty="0" smtClean="0">
                <a:solidFill>
                  <a:srgbClr val="FFFF00"/>
                </a:solidFill>
              </a:rPr>
              <a:t>conduct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Documents and Settings\mrriley\Local Settings\Temporary Internet Files\Content.IE5\4K5EBYN0\MCj03392540000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752600"/>
            <a:ext cx="3501672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Present-day governments cannot </a:t>
            </a:r>
            <a:r>
              <a:rPr lang="en-US" b="1" u="sng" dirty="0" smtClean="0">
                <a:solidFill>
                  <a:srgbClr val="FFFF00"/>
                </a:solidFill>
              </a:rPr>
              <a:t>function</a:t>
            </a:r>
            <a:r>
              <a:rPr lang="en-US" dirty="0" smtClean="0"/>
              <a:t> if laws are not enforced or respected</a:t>
            </a:r>
          </a:p>
          <a:p>
            <a:r>
              <a:rPr lang="en-US" dirty="0" smtClean="0"/>
              <a:t>1.  this is known as the </a:t>
            </a:r>
            <a:r>
              <a:rPr lang="en-US" b="1" u="sng" dirty="0" smtClean="0"/>
              <a:t>“</a:t>
            </a:r>
            <a:r>
              <a:rPr lang="en-US" b="1" u="sng" dirty="0" smtClean="0">
                <a:solidFill>
                  <a:srgbClr val="FFFF00"/>
                </a:solidFill>
              </a:rPr>
              <a:t>rule of law</a:t>
            </a:r>
            <a:r>
              <a:rPr lang="en-US" b="1" u="sng" dirty="0" smtClean="0"/>
              <a:t>”</a:t>
            </a:r>
            <a:r>
              <a:rPr lang="en-US" dirty="0" smtClean="0"/>
              <a:t> (</a:t>
            </a:r>
            <a:r>
              <a:rPr lang="en-US" u="sng" dirty="0" smtClean="0"/>
              <a:t>ALL</a:t>
            </a:r>
            <a:r>
              <a:rPr lang="en-US" b="1" dirty="0" smtClean="0"/>
              <a:t> society </a:t>
            </a:r>
            <a:r>
              <a:rPr lang="en-US" dirty="0" smtClean="0"/>
              <a:t>members must follow laws)</a:t>
            </a:r>
          </a:p>
          <a:p>
            <a:r>
              <a:rPr lang="en-US" dirty="0" smtClean="0"/>
              <a:t>2.  No one should be </a:t>
            </a:r>
            <a:r>
              <a:rPr lang="en-US" b="1" u="sng" dirty="0" smtClean="0">
                <a:solidFill>
                  <a:srgbClr val="FFFF00"/>
                </a:solidFill>
              </a:rPr>
              <a:t>above</a:t>
            </a:r>
            <a:r>
              <a:rPr lang="en-US" dirty="0" smtClean="0"/>
              <a:t> the law (Is this reality???)</a:t>
            </a:r>
            <a:endParaRPr lang="en-US" dirty="0"/>
          </a:p>
        </p:txBody>
      </p:sp>
      <p:pic>
        <p:nvPicPr>
          <p:cNvPr id="3074" name="Picture 2" descr="C:\Documents and Settings\mrriley\Local Settings\Temporary Internet Files\Content.IE5\4K5EBYN0\MCj02342080000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057400"/>
            <a:ext cx="3524250" cy="2819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105400" y="5105400"/>
            <a:ext cx="3581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of the reasons why the legal system is symbolized by a balanced scale is because in theory everyone is seen as “equal” before the law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a Legal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Protect the </a:t>
            </a:r>
            <a:r>
              <a:rPr lang="en-US" b="1" u="sng" dirty="0" smtClean="0">
                <a:solidFill>
                  <a:srgbClr val="FFFF00"/>
                </a:solidFill>
              </a:rPr>
              <a:t>rights</a:t>
            </a:r>
            <a:r>
              <a:rPr lang="en-US" dirty="0" smtClean="0"/>
              <a:t> of citizens (freedoms they enjoy)</a:t>
            </a:r>
          </a:p>
          <a:p>
            <a:r>
              <a:rPr lang="en-US" dirty="0" smtClean="0"/>
              <a:t>Promote </a:t>
            </a:r>
            <a:r>
              <a:rPr lang="en-US" b="1" u="sng" dirty="0" smtClean="0">
                <a:solidFill>
                  <a:srgbClr val="FFFF00"/>
                </a:solidFill>
              </a:rPr>
              <a:t>equality</a:t>
            </a:r>
            <a:r>
              <a:rPr lang="en-US" dirty="0" smtClean="0"/>
              <a:t> in society</a:t>
            </a:r>
          </a:p>
          <a:p>
            <a:r>
              <a:rPr lang="en-US" dirty="0" smtClean="0"/>
              <a:t>Resolve </a:t>
            </a:r>
            <a:r>
              <a:rPr lang="en-US" b="1" u="sng" dirty="0" smtClean="0">
                <a:solidFill>
                  <a:srgbClr val="FFFF00"/>
                </a:solidFill>
              </a:rPr>
              <a:t>conflicts</a:t>
            </a:r>
            <a:r>
              <a:rPr lang="en-US" dirty="0" smtClean="0"/>
              <a:t> between citizens when they cannot be resolved themselves</a:t>
            </a:r>
          </a:p>
          <a:p>
            <a:r>
              <a:rPr lang="en-US" dirty="0" smtClean="0"/>
              <a:t>Promote </a:t>
            </a:r>
            <a:r>
              <a:rPr lang="en-US" b="1" u="sng" dirty="0" smtClean="0">
                <a:solidFill>
                  <a:srgbClr val="FFFF00"/>
                </a:solidFill>
              </a:rPr>
              <a:t>order</a:t>
            </a:r>
            <a:r>
              <a:rPr lang="en-US" dirty="0" smtClean="0"/>
              <a:t> and </a:t>
            </a:r>
            <a:r>
              <a:rPr lang="en-US" b="1" u="sng" dirty="0" smtClean="0">
                <a:solidFill>
                  <a:srgbClr val="FFFF00"/>
                </a:solidFill>
              </a:rPr>
              <a:t>stability</a:t>
            </a:r>
            <a:r>
              <a:rPr lang="en-US" dirty="0" smtClean="0"/>
              <a:t> in society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4098" name="Picture 2" descr="C:\Documents and Settings\mrriley\Local Settings\Temporary Internet Files\Content.IE5\HTARZGED\MCj0434929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981200"/>
            <a:ext cx="3352800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Values of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Laws are created to reflect the </a:t>
            </a:r>
            <a:r>
              <a:rPr lang="en-US" b="1" u="sng" dirty="0" smtClean="0">
                <a:solidFill>
                  <a:srgbClr val="FFFF00"/>
                </a:solidFill>
              </a:rPr>
              <a:t>values</a:t>
            </a:r>
            <a:r>
              <a:rPr lang="en-US" dirty="0" smtClean="0"/>
              <a:t> of a society (what a society feels is important)</a:t>
            </a:r>
          </a:p>
          <a:p>
            <a:r>
              <a:rPr lang="en-US" dirty="0" smtClean="0"/>
              <a:t>1.  </a:t>
            </a:r>
            <a:r>
              <a:rPr lang="en-US" b="1" u="sng" dirty="0" smtClean="0">
                <a:solidFill>
                  <a:srgbClr val="FFFF00"/>
                </a:solidFill>
              </a:rPr>
              <a:t>moral</a:t>
            </a:r>
            <a:r>
              <a:rPr lang="en-US" dirty="0" smtClean="0"/>
              <a:t> – laws that deal with “right and wrong conduct</a:t>
            </a:r>
          </a:p>
          <a:p>
            <a:r>
              <a:rPr lang="en-US" dirty="0" smtClean="0"/>
              <a:t>2.  </a:t>
            </a:r>
            <a:r>
              <a:rPr lang="en-US" b="1" u="sng" dirty="0" smtClean="0">
                <a:solidFill>
                  <a:srgbClr val="FFFF00"/>
                </a:solidFill>
              </a:rPr>
              <a:t>economic</a:t>
            </a:r>
            <a:r>
              <a:rPr lang="en-US" dirty="0" smtClean="0"/>
              <a:t> – laws that deal with money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Documents and Settings\mrriley\Local Settings\Temporary Internet Files\Content.IE5\BU7Q6BKM\MCj0424492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00200"/>
            <a:ext cx="1993900" cy="1200150"/>
          </a:xfrm>
          <a:prstGeom prst="rect">
            <a:avLst/>
          </a:prstGeom>
          <a:noFill/>
        </p:spPr>
      </p:pic>
      <p:pic>
        <p:nvPicPr>
          <p:cNvPr id="5123" name="Picture 3" descr="C:\Documents and Settings\mrriley\Local Settings\Temporary Internet Files\Content.IE5\4SV77JE9\MCj0436121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600200"/>
            <a:ext cx="2006600" cy="1231900"/>
          </a:xfrm>
          <a:prstGeom prst="rect">
            <a:avLst/>
          </a:prstGeom>
          <a:noFill/>
        </p:spPr>
      </p:pic>
      <p:pic>
        <p:nvPicPr>
          <p:cNvPr id="5124" name="Picture 4" descr="C:\Documents and Settings\mrriley\Local Settings\Temporary Internet Files\Content.IE5\HTARZGED\MCj0434749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505200"/>
            <a:ext cx="2285714" cy="22857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3.  </a:t>
            </a:r>
            <a:r>
              <a:rPr lang="en-US" b="1" u="sng" dirty="0" smtClean="0">
                <a:solidFill>
                  <a:srgbClr val="FFFF00"/>
                </a:solidFill>
              </a:rPr>
              <a:t>Political</a:t>
            </a:r>
            <a:r>
              <a:rPr lang="en-US" dirty="0" smtClean="0"/>
              <a:t> – laws that deal with the relationship between government and individual</a:t>
            </a:r>
          </a:p>
          <a:p>
            <a:r>
              <a:rPr lang="en-US" dirty="0" smtClean="0"/>
              <a:t>4.  </a:t>
            </a:r>
            <a:r>
              <a:rPr lang="en-US" b="1" u="sng" dirty="0" smtClean="0">
                <a:solidFill>
                  <a:srgbClr val="FFFF00"/>
                </a:solidFill>
              </a:rPr>
              <a:t>Social</a:t>
            </a:r>
            <a:r>
              <a:rPr lang="en-US" dirty="0" smtClean="0"/>
              <a:t> – laws that society deems to be “important at the moment” (i.e. smoking bans)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7" name="Picture 3" descr="C:\Documents and Settings\mrriley\Local Settings\Temporary Internet Files\Content.IE5\PX3LMONC\MPj0438767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676400"/>
            <a:ext cx="2119579" cy="1808515"/>
          </a:xfrm>
          <a:prstGeom prst="rect">
            <a:avLst/>
          </a:prstGeom>
          <a:noFill/>
        </p:spPr>
      </p:pic>
      <p:pic>
        <p:nvPicPr>
          <p:cNvPr id="6148" name="Picture 4" descr="C:\Documents and Settings\mrriley\Local Settings\Temporary Internet Files\Content.IE5\PZS33T8E\MCj0433872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114800"/>
            <a:ext cx="1828572" cy="18285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Did Our Legal System Develop?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are based on </a:t>
            </a:r>
            <a:r>
              <a:rPr lang="en-US" smtClean="0"/>
              <a:t>a </a:t>
            </a:r>
            <a:r>
              <a:rPr lang="en-US" b="1" u="sng" smtClean="0">
                <a:solidFill>
                  <a:srgbClr val="FFFF00"/>
                </a:solidFill>
              </a:rPr>
              <a:t>democratic</a:t>
            </a:r>
            <a:r>
              <a:rPr lang="en-US" smtClean="0"/>
              <a:t> </a:t>
            </a:r>
            <a:r>
              <a:rPr lang="en-US" dirty="0" smtClean="0"/>
              <a:t>system of government</a:t>
            </a:r>
          </a:p>
          <a:p>
            <a:r>
              <a:rPr lang="en-US" dirty="0" smtClean="0"/>
              <a:t>1.  created by the </a:t>
            </a:r>
            <a:r>
              <a:rPr lang="en-US" b="1" u="sng" dirty="0" smtClean="0">
                <a:solidFill>
                  <a:srgbClr val="FFFF00"/>
                </a:solidFill>
              </a:rPr>
              <a:t>Romans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2.  citizens </a:t>
            </a:r>
            <a:r>
              <a:rPr lang="en-US" b="1" u="sng" dirty="0" smtClean="0">
                <a:solidFill>
                  <a:srgbClr val="FFFF00"/>
                </a:solidFill>
              </a:rPr>
              <a:t>vote</a:t>
            </a:r>
            <a:r>
              <a:rPr lang="en-US" dirty="0" smtClean="0"/>
              <a:t> for </a:t>
            </a:r>
            <a:r>
              <a:rPr lang="en-US" b="1" u="sng" dirty="0" smtClean="0">
                <a:solidFill>
                  <a:srgbClr val="FFFF00"/>
                </a:solidFill>
              </a:rPr>
              <a:t>representatives</a:t>
            </a:r>
            <a:r>
              <a:rPr lang="en-US" dirty="0" smtClean="0"/>
              <a:t> in government who in turn pass laws on behalf of their constituents</a:t>
            </a:r>
            <a:endParaRPr lang="en-US" dirty="0"/>
          </a:p>
        </p:txBody>
      </p:sp>
      <p:pic>
        <p:nvPicPr>
          <p:cNvPr id="5" name="Content Placeholder 4" descr="400px-Maccari-Cicer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981200"/>
            <a:ext cx="4161928" cy="2971800"/>
          </a:xfrm>
        </p:spPr>
      </p:pic>
      <p:sp>
        <p:nvSpPr>
          <p:cNvPr id="6" name="TextBox 5"/>
          <p:cNvSpPr txBox="1"/>
          <p:nvPr/>
        </p:nvSpPr>
        <p:spPr>
          <a:xfrm>
            <a:off x="4572000" y="518160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Roman Senate represented both classes in Roman society: upper (patrician) and common (plebian)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199</TotalTime>
  <Words>288</Words>
  <Application>Microsoft Office PowerPoint</Application>
  <PresentationFormat>On-screen Show (4:3)</PresentationFormat>
  <Paragraphs>27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Apex</vt:lpstr>
      <vt:lpstr>Law Is…</vt:lpstr>
      <vt:lpstr>PowerPoint Presentation</vt:lpstr>
      <vt:lpstr>Two-Part Definition</vt:lpstr>
      <vt:lpstr>Definition (cont’d)</vt:lpstr>
      <vt:lpstr>Goals of a Legal System</vt:lpstr>
      <vt:lpstr>Values of Society</vt:lpstr>
      <vt:lpstr>Values (cont’d)</vt:lpstr>
      <vt:lpstr>How Did Our Legal System Develop?</vt:lpstr>
    </vt:vector>
  </TitlesOfParts>
  <Company>CBSD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Law?</dc:title>
  <dc:creator>Matthew R. Riley</dc:creator>
  <cp:lastModifiedBy>DONNELLY, JOHN</cp:lastModifiedBy>
  <cp:revision>6</cp:revision>
  <dcterms:created xsi:type="dcterms:W3CDTF">2009-04-06T13:56:29Z</dcterms:created>
  <dcterms:modified xsi:type="dcterms:W3CDTF">2012-09-06T17:38:26Z</dcterms:modified>
</cp:coreProperties>
</file>